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7" r:id="rId6"/>
    <p:sldId id="268" r:id="rId7"/>
    <p:sldId id="274" r:id="rId8"/>
    <p:sldId id="275" r:id="rId9"/>
    <p:sldId id="269" r:id="rId10"/>
    <p:sldId id="272" r:id="rId11"/>
    <p:sldId id="270" r:id="rId12"/>
    <p:sldId id="271" r:id="rId13"/>
    <p:sldId id="276" r:id="rId14"/>
    <p:sldId id="277" r:id="rId15"/>
    <p:sldId id="278" r:id="rId16"/>
    <p:sldId id="264" r:id="rId17"/>
    <p:sldId id="261" r:id="rId18"/>
    <p:sldId id="262" r:id="rId19"/>
  </p:sldIdLst>
  <p:sldSz cx="9144000" cy="5149850"/>
  <p:notesSz cx="9872663" cy="6858000"/>
  <p:embeddedFontLst>
    <p:embeddedFont>
      <p:font typeface="Helvetica Neue Light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apAjYlQK6JKDX9LV9jEkhIjbj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2796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30" cy="27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3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056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3543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67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0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8257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47aeff70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47aeff703_0_38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247aeff703_0_38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270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79520871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2479520871_0_1220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7952087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2479520871_0_1215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79520871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2479520871_0_1120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22479520871_0_1120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8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6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16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08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80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7aeff7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7aeff703_0_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247aeff703_0_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73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2479520871_0_949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turquesa">
  <p:cSld name="separador turques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ocre">
  <p:cSld name="separador ocr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ocre">
  <p:cSld name="entrada capítulo ocr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7000"/>
          </a:blip>
          <a:srcRect r="8571"/>
          <a:stretch/>
        </p:blipFill>
        <p:spPr>
          <a:xfrm>
            <a:off x="6518965" y="0"/>
            <a:ext cx="2625036" cy="5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turquesa">
  <p:cSld name="diapositiva general turquesa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C3E7E6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2479520871_0_951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22479520871_0_951"/>
          <p:cNvSpPr txBox="1">
            <a:spLocks noGrp="1"/>
          </p:cNvSpPr>
          <p:nvPr>
            <p:ph type="body" idx="1"/>
          </p:nvPr>
        </p:nvSpPr>
        <p:spPr>
          <a:xfrm>
            <a:off x="666750" y="2655987"/>
            <a:ext cx="781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g22479520871_0_951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8" y="96895"/>
            <a:ext cx="815933" cy="2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2479520871_0_95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2479520871_0_76"/>
          <p:cNvSpPr txBox="1">
            <a:spLocks noGrp="1"/>
          </p:cNvSpPr>
          <p:nvPr>
            <p:ph type="ctrTitle"/>
          </p:nvPr>
        </p:nvSpPr>
        <p:spPr>
          <a:xfrm>
            <a:off x="311708" y="745494"/>
            <a:ext cx="8520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g22479520871_0_76"/>
          <p:cNvSpPr txBox="1">
            <a:spLocks noGrp="1"/>
          </p:cNvSpPr>
          <p:nvPr>
            <p:ph type="subTitle" idx="1"/>
          </p:nvPr>
        </p:nvSpPr>
        <p:spPr>
          <a:xfrm>
            <a:off x="311700" y="2837624"/>
            <a:ext cx="8520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2479520871_0_76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Text and bullets">
  <p:cSld name="1_Title, Text and 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79520871_0_1324"/>
          <p:cNvSpPr txBox="1">
            <a:spLocks noGrp="1"/>
          </p:cNvSpPr>
          <p:nvPr>
            <p:ph type="title"/>
          </p:nvPr>
        </p:nvSpPr>
        <p:spPr>
          <a:xfrm>
            <a:off x="575393" y="321866"/>
            <a:ext cx="65235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ctr" anchorCtr="0">
            <a:noAutofit/>
          </a:bodyPr>
          <a:lstStyle>
            <a:lvl1pPr marR="0" lvl="0" algn="l" rtl="0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2479520871_0_1324"/>
          <p:cNvSpPr txBox="1">
            <a:spLocks noGrp="1"/>
          </p:cNvSpPr>
          <p:nvPr>
            <p:ph type="body" idx="1"/>
          </p:nvPr>
        </p:nvSpPr>
        <p:spPr>
          <a:xfrm>
            <a:off x="575254" y="1283912"/>
            <a:ext cx="7909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t" anchorCtr="0">
            <a:noAutofit/>
          </a:bodyPr>
          <a:lstStyle>
            <a:lvl1pPr marL="457200" marR="0" lvl="0" indent="-33020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903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2479520871_0_132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l="-4456" t="55307" r="-2480" b="-4468"/>
          <a:stretch/>
        </p:blipFill>
        <p:spPr>
          <a:xfrm>
            <a:off x="1066800" y="4022725"/>
            <a:ext cx="2914089" cy="971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turquesa">
  <p:cSld name="entrada capítulo turques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-4482" y="6537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ocre">
  <p:cSld name="diapositiva general oc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lt2">
              <a:alpha val="7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blanca">
  <p:cSld name="diapositiva general blanc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515" y="136525"/>
            <a:ext cx="161713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 amt="79000"/>
          </a:blip>
          <a:srcRect t="354" b="353"/>
          <a:stretch/>
        </p:blipFill>
        <p:spPr>
          <a:xfrm>
            <a:off x="3049" y="-9369"/>
            <a:ext cx="9140952" cy="51465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/>
          <p:nvPr/>
        </p:nvSpPr>
        <p:spPr>
          <a:xfrm>
            <a:off x="0" y="-320675"/>
            <a:ext cx="9144000" cy="5149850"/>
          </a:xfrm>
          <a:prstGeom prst="rect">
            <a:avLst/>
          </a:prstGeom>
          <a:gradFill>
            <a:gsLst>
              <a:gs pos="0">
                <a:srgbClr val="86D7D1">
                  <a:alpha val="37254"/>
                </a:srgbClr>
              </a:gs>
              <a:gs pos="27000">
                <a:srgbClr val="86D7D1">
                  <a:alpha val="37254"/>
                </a:srgbClr>
              </a:gs>
              <a:gs pos="99000">
                <a:srgbClr val="1CA8A7"/>
              </a:gs>
              <a:gs pos="100000">
                <a:srgbClr val="1CA8A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175125"/>
            <a:ext cx="9144000" cy="91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7200" y="4479925"/>
            <a:ext cx="877578" cy="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6">
            <a:alphaModFix/>
          </a:blip>
          <a:srcRect t="65417"/>
          <a:stretch/>
        </p:blipFill>
        <p:spPr>
          <a:xfrm>
            <a:off x="1295400" y="3358965"/>
            <a:ext cx="6418846" cy="8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crojas@ins.gov.c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34.png"/><Relationship Id="rId4" Type="http://schemas.openxmlformats.org/officeDocument/2006/relationships/hyperlink" Target="mailto:paolarojasestevez@gmail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zuckerberg.zendesk.com/hc/en-u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25" y="3627399"/>
            <a:ext cx="1536703" cy="1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2628559" y="1159538"/>
            <a:ext cx="493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EPIDEMIOLOGÍA GENÓMICA</a:t>
            </a:r>
            <a:endParaRPr sz="3400" b="1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g22479520871_0_1142"/>
          <p:cNvSpPr txBox="1"/>
          <p:nvPr/>
        </p:nvSpPr>
        <p:spPr>
          <a:xfrm>
            <a:off x="3176084" y="728758"/>
            <a:ext cx="41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Curso Teórico-Práctico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3047209" y="2509958"/>
            <a:ext cx="41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UNA HERRAMIENTA PARA FORTALECER LA VIGILANCIA DE AGENTES INFECCIOSOS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g22479520871_0_1142"/>
          <p:cNvGrpSpPr/>
          <p:nvPr/>
        </p:nvGrpSpPr>
        <p:grpSpPr>
          <a:xfrm>
            <a:off x="2565525" y="3942225"/>
            <a:ext cx="6319095" cy="804798"/>
            <a:chOff x="4640964" y="2215180"/>
            <a:chExt cx="4343618" cy="804798"/>
          </a:xfrm>
        </p:grpSpPr>
        <p:sp>
          <p:nvSpPr>
            <p:cNvPr id="95" name="Google Shape;95;g22479520871_0_1142"/>
            <p:cNvSpPr txBox="1"/>
            <p:nvPr/>
          </p:nvSpPr>
          <p:spPr>
            <a:xfrm>
              <a:off x="4642382" y="2281355"/>
              <a:ext cx="43422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0" i="0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Día 3: </a:t>
              </a:r>
              <a:r>
                <a:rPr lang="es-MX" sz="1600" b="1" i="1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Plataformas de divulgación de datos genómicos</a:t>
              </a:r>
              <a:endParaRPr sz="1600" b="1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CO" sz="1400" b="0" i="0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Bogotá / Septiembre 25 del 2024</a:t>
              </a:r>
              <a:endParaRPr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" name="Google Shape;96;g22479520871_0_1142"/>
            <p:cNvCxnSpPr/>
            <p:nvPr/>
          </p:nvCxnSpPr>
          <p:spPr>
            <a:xfrm rot="10800000" flipH="1">
              <a:off x="4640964" y="2215180"/>
              <a:ext cx="3838800" cy="11700"/>
            </a:xfrm>
            <a:prstGeom prst="straightConnector1">
              <a:avLst/>
            </a:prstGeom>
            <a:noFill/>
            <a:ln w="9525" cap="flat" cmpd="sng">
              <a:solidFill>
                <a:srgbClr val="43919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" y="2298651"/>
            <a:ext cx="1678700" cy="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PubMLST (</a:t>
            </a:r>
            <a:r>
              <a:rPr lang="en-US" b="1" dirty="0"/>
              <a:t>Public databases for molecular typing and microbial genome diversity</a:t>
            </a:r>
            <a:r>
              <a:rPr lang="es-MX" b="1" dirty="0"/>
              <a:t>): </a:t>
            </a:r>
          </a:p>
          <a:p>
            <a:endParaRPr lang="es-MX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3A0CD4-FA8B-31E2-BD7B-A8551750DDCB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https://pubmlst.org/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F4D6D3-D1F0-2106-D21E-F65CD140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7" y="817831"/>
            <a:ext cx="8148799" cy="36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GISAID (T</a:t>
            </a:r>
            <a:r>
              <a:rPr lang="en-US" b="1" dirty="0"/>
              <a:t>he Global Initiative on Sharing All Influenza Data</a:t>
            </a:r>
            <a:r>
              <a:rPr lang="es-MX" b="1" dirty="0"/>
              <a:t>): </a:t>
            </a:r>
          </a:p>
          <a:p>
            <a:endParaRPr lang="es-MX" b="1" dirty="0"/>
          </a:p>
          <a:p>
            <a:pPr algn="just"/>
            <a:r>
              <a:rPr lang="es-MX" dirty="0"/>
              <a:t>Promueve el intercambio rápido de datos de patógenos prioritarios, (influenza, hCoV-19, VSR, </a:t>
            </a:r>
            <a:r>
              <a:rPr lang="es-MX" dirty="0" err="1"/>
              <a:t>hMpxV</a:t>
            </a:r>
            <a:r>
              <a:rPr lang="es-MX" dirty="0"/>
              <a:t> y </a:t>
            </a:r>
            <a:r>
              <a:rPr lang="es-MX" dirty="0" err="1"/>
              <a:t>arbovirus</a:t>
            </a:r>
            <a:r>
              <a:rPr lang="es-MX" dirty="0"/>
              <a:t>, incluidos el </a:t>
            </a:r>
            <a:r>
              <a:rPr lang="es-MX" dirty="0" err="1"/>
              <a:t>chikungunya</a:t>
            </a:r>
            <a:r>
              <a:rPr lang="es-MX" dirty="0"/>
              <a:t>, el dengue y el zika. Secuencia genética y datos clínicos y epidemiológicos.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A2FEF9-C155-0DCC-5191-60B2A7AEEBA4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https://gisaid.org/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9618A2-8D5E-538A-E69A-D821BA37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7" y="1498239"/>
            <a:ext cx="8229600" cy="3366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0BE73B-6F57-1CB0-0EB5-B01845141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92" y="3387262"/>
            <a:ext cx="4645763" cy="1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Plataformas para visualización</a:t>
            </a:r>
          </a:p>
          <a:p>
            <a:endParaRPr lang="es-MX" b="1" dirty="0"/>
          </a:p>
          <a:p>
            <a:pPr algn="just"/>
            <a:r>
              <a:rPr lang="es-MX" b="1" dirty="0" err="1"/>
              <a:t>Nextstrain</a:t>
            </a:r>
            <a:r>
              <a:rPr lang="es-MX" b="1" dirty="0"/>
              <a:t>:</a:t>
            </a:r>
            <a:r>
              <a:rPr lang="es-MX" dirty="0"/>
              <a:t> Proporciona análisis y visualizaciones de forma interactiva y en tiempo real de la evolución de las poblaciones de virus.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8E47C5-1596-A053-0FFE-8EFC9627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15" y="1466006"/>
            <a:ext cx="7270044" cy="29660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EC8EE6-95C2-C348-C869-6305A9EE5211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https://nextstrain.org/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224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Plataformas para visualización</a:t>
            </a:r>
          </a:p>
          <a:p>
            <a:endParaRPr lang="es-MX" b="1" dirty="0"/>
          </a:p>
          <a:p>
            <a:pPr algn="just"/>
            <a:r>
              <a:rPr lang="es-MX" b="1" dirty="0" err="1"/>
              <a:t>Nextstrain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EC8EE6-95C2-C348-C869-6305A9EE5211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https://nextstrain.org/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BE7E56-5031-9817-FADE-1B6CB2BE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05" y="1031055"/>
            <a:ext cx="6996164" cy="38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Plataformas para visualización</a:t>
            </a:r>
          </a:p>
          <a:p>
            <a:endParaRPr lang="es-MX" b="1" dirty="0"/>
          </a:p>
          <a:p>
            <a:pPr algn="just"/>
            <a:r>
              <a:rPr lang="es-MX" b="1" dirty="0" err="1"/>
              <a:t>Nextstrain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EC8EE6-95C2-C348-C869-6305A9EE5211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https://nextstrain.org/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D8C2B1-D37C-6C3C-46F5-3B8B8086B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7" y="1564124"/>
            <a:ext cx="7078133" cy="22319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3744CD8-94E0-DF28-6A80-A62CE0F3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1" y="1579640"/>
            <a:ext cx="1768538" cy="22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8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Plataformas para visualización</a:t>
            </a:r>
          </a:p>
          <a:p>
            <a:endParaRPr lang="es-MX" b="1" dirty="0"/>
          </a:p>
          <a:p>
            <a:pPr algn="just"/>
            <a:r>
              <a:rPr lang="es-MX" b="1" dirty="0"/>
              <a:t>Microreact: </a:t>
            </a:r>
            <a:r>
              <a:rPr lang="es-MX" dirty="0"/>
              <a:t>Visualización e intercambio de datos abiertos para la epidemiología genómica. Diseñado para mostrar cómo se propagan las bacterias y virus en el mundo a lo largo del tiempo 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EC8EE6-95C2-C348-C869-6305A9EE5211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https://microreact.org/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D7D0FE-6FB2-FE88-9963-94F9CCE2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40" y="155199"/>
            <a:ext cx="2094068" cy="5476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FBD8B9-7E1A-3D64-E19F-D6BCC8E4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65" y="1273632"/>
            <a:ext cx="7168444" cy="35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5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47aeff703_0_38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67A98D-1764-EE71-EDD8-1C849BEA0F2F}"/>
              </a:ext>
            </a:extLst>
          </p:cNvPr>
          <p:cNvSpPr txBox="1"/>
          <p:nvPr/>
        </p:nvSpPr>
        <p:spPr>
          <a:xfrm>
            <a:off x="567392" y="258176"/>
            <a:ext cx="837340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Retos y Desafíos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Privacidad y Ética: Manejo seguro de datos sensibles como información genética.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Calidad de los datos: La exactitud y veracidad de los datos compartidos es crucial.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Accesibilidad: Algunos investigadores tienen dificultades para acceder a datos por falta de recursos o restricciones.</a:t>
            </a:r>
          </a:p>
          <a:p>
            <a:pPr algn="just"/>
            <a:endParaRPr lang="es-MX" dirty="0"/>
          </a:p>
          <a:p>
            <a:pPr algn="just"/>
            <a:r>
              <a:rPr lang="es-MX" b="1" dirty="0"/>
              <a:t>Conclusión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Acceso a grandes volúmenes de datos: Facilita la investigación a escala global.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Colaboración científica: Permite compartir hallazgos y acelerar descubrimientos.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Personalización en medicina: Los datos genómicos son fundamentales para la medicina personalizada.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Resumen: Las plataformas de divulgación de datos genómicos son esenciales para la investigación moderna.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Futuro: Se espera que el acceso a los datos genómicos aumente y mejore el desarrollo de nuevas terapias y tecnologías en salud.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526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479520871_0_1220"/>
          <p:cNvSpPr txBox="1"/>
          <p:nvPr/>
        </p:nvSpPr>
        <p:spPr>
          <a:xfrm>
            <a:off x="2775175" y="1555955"/>
            <a:ext cx="58320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-CO" sz="4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4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Contacto: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dprada@ins.gov.co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u="sng" dirty="0">
                <a:solidFill>
                  <a:schemeClr val="hlink"/>
                </a:solidFill>
                <a:hlinkClick r:id="rId4"/>
              </a:rPr>
              <a:t>dpradacardozo</a:t>
            </a:r>
            <a:r>
              <a:rPr lang="es-CO" sz="2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@gmail.com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2479520871_0_1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479520871_0_1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479520871_0_12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2479520871_0_1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79520871_0_1215"/>
          <p:cNvSpPr txBox="1"/>
          <p:nvPr/>
        </p:nvSpPr>
        <p:spPr>
          <a:xfrm>
            <a:off x="2599300" y="2201175"/>
            <a:ext cx="6078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de las diapositivas usadas en esta presentación hacen parte del material disponible en Help Center de CZID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https://chanzuckerberg.zendesk.com/hc/en-us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2479520871_0_1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2479520871_0_1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479520871_0_1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6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2479520871_0_1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3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479520871_0_1120"/>
          <p:cNvSpPr txBox="1"/>
          <p:nvPr/>
        </p:nvSpPr>
        <p:spPr>
          <a:xfrm>
            <a:off x="215775" y="711825"/>
            <a:ext cx="8506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dirty="0">
                <a:solidFill>
                  <a:schemeClr val="dk1"/>
                </a:solidFill>
              </a:rPr>
              <a:t>Plataformas de divulgación de datos genómicos</a:t>
            </a:r>
            <a:r>
              <a:rPr lang="es-CO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2479520871_0_1120"/>
          <p:cNvSpPr txBox="1"/>
          <p:nvPr/>
        </p:nvSpPr>
        <p:spPr>
          <a:xfrm>
            <a:off x="2870650" y="28571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Diego Prada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Biólogo, </a:t>
            </a:r>
            <a:r>
              <a:rPr lang="es-CO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M.Sc</a:t>
            </a: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Microbiología Instituto Nacional de Salud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2479520871_0_1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479520871_0_1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479520871_0_1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75;p32">
            <a:extLst>
              <a:ext uri="{FF2B5EF4-FFF2-40B4-BE49-F238E27FC236}">
                <a16:creationId xmlns:a16="http://schemas.microsoft.com/office/drawing/2014/main" id="{A8D71D58-A978-3603-25E4-AD39CD668BA2}"/>
              </a:ext>
            </a:extLst>
          </p:cNvPr>
          <p:cNvGrpSpPr/>
          <p:nvPr/>
        </p:nvGrpSpPr>
        <p:grpSpPr>
          <a:xfrm>
            <a:off x="6650189" y="2508845"/>
            <a:ext cx="1423800" cy="1423800"/>
            <a:chOff x="3490737" y="1374053"/>
            <a:chExt cx="1423800" cy="1423800"/>
          </a:xfrm>
        </p:grpSpPr>
        <p:sp>
          <p:nvSpPr>
            <p:cNvPr id="16" name="Google Shape;176;p32">
              <a:extLst>
                <a:ext uri="{FF2B5EF4-FFF2-40B4-BE49-F238E27FC236}">
                  <a16:creationId xmlns:a16="http://schemas.microsoft.com/office/drawing/2014/main" id="{12DEC42A-20C5-123E-69F7-C729B0758DC4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2D9FA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7;p32">
              <a:extLst>
                <a:ext uri="{FF2B5EF4-FFF2-40B4-BE49-F238E27FC236}">
                  <a16:creationId xmlns:a16="http://schemas.microsoft.com/office/drawing/2014/main" id="{736A408C-FED7-3396-D3BF-3829BD88E9C4}"/>
                </a:ext>
              </a:extLst>
            </p:cNvPr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rgbClr val="2D9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Gestión de Metadatos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328156"/>
            <a:ext cx="798958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Datos Genómicos</a:t>
            </a:r>
          </a:p>
          <a:p>
            <a:pPr algn="just"/>
            <a:endParaRPr lang="es-MX" b="1" dirty="0"/>
          </a:p>
          <a:p>
            <a:pPr algn="just"/>
            <a:r>
              <a:rPr lang="es-MX" dirty="0"/>
              <a:t>Definición: Datos genómicos se refieren a la información completa sobre los genes de un organismo.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r>
              <a:rPr lang="es-MX" dirty="0"/>
              <a:t>Importancia: </a:t>
            </a:r>
          </a:p>
          <a:p>
            <a:pPr algn="just"/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Compartir los datos permite la investigación y comparación                                                         a nivel local y global. 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Compartir los datos permite una acertada y                                                                           robusta vigilancia genómica y epidemiológica.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Compartir los datos permite hacer seguimiento en tiempo real de los                                     casos y comparar la respuesta de la población ante una patología.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Compartir los datos acelera decisiones de importancia                                                                en la salud pública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2" name="Google Shape;167;p32">
            <a:extLst>
              <a:ext uri="{FF2B5EF4-FFF2-40B4-BE49-F238E27FC236}">
                <a16:creationId xmlns:a16="http://schemas.microsoft.com/office/drawing/2014/main" id="{536EC11C-C341-506D-4644-4B8213FE3C72}"/>
              </a:ext>
            </a:extLst>
          </p:cNvPr>
          <p:cNvSpPr/>
          <p:nvPr/>
        </p:nvSpPr>
        <p:spPr>
          <a:xfrm rot="15000614">
            <a:off x="7191866" y="2312107"/>
            <a:ext cx="440541" cy="440541"/>
          </a:xfrm>
          <a:prstGeom prst="ellipse">
            <a:avLst/>
          </a:prstGeom>
          <a:solidFill>
            <a:srgbClr val="789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1;p32">
            <a:extLst>
              <a:ext uri="{FF2B5EF4-FFF2-40B4-BE49-F238E27FC236}">
                <a16:creationId xmlns:a16="http://schemas.microsoft.com/office/drawing/2014/main" id="{28AD2429-F243-57B3-2C21-011E5417C1F9}"/>
              </a:ext>
            </a:extLst>
          </p:cNvPr>
          <p:cNvSpPr/>
          <p:nvPr/>
        </p:nvSpPr>
        <p:spPr>
          <a:xfrm rot="15002299">
            <a:off x="8337921" y="1838661"/>
            <a:ext cx="274172" cy="274172"/>
          </a:xfrm>
          <a:prstGeom prst="ellipse">
            <a:avLst/>
          </a:prstGeom>
          <a:solidFill>
            <a:srgbClr val="789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65;p32">
            <a:extLst>
              <a:ext uri="{FF2B5EF4-FFF2-40B4-BE49-F238E27FC236}">
                <a16:creationId xmlns:a16="http://schemas.microsoft.com/office/drawing/2014/main" id="{AC720F17-B50C-003C-F630-A21BCF6699AA}"/>
              </a:ext>
            </a:extLst>
          </p:cNvPr>
          <p:cNvGrpSpPr/>
          <p:nvPr/>
        </p:nvGrpSpPr>
        <p:grpSpPr>
          <a:xfrm>
            <a:off x="6305857" y="1487795"/>
            <a:ext cx="2775153" cy="3642074"/>
            <a:chOff x="2989242" y="334878"/>
            <a:chExt cx="2775153" cy="3642074"/>
          </a:xfrm>
        </p:grpSpPr>
        <p:sp>
          <p:nvSpPr>
            <p:cNvPr id="10" name="Google Shape;170;p32">
              <a:extLst>
                <a:ext uri="{FF2B5EF4-FFF2-40B4-BE49-F238E27FC236}">
                  <a16:creationId xmlns:a16="http://schemas.microsoft.com/office/drawing/2014/main" id="{C2B8F87E-A362-3539-F332-3594DBA5CF77}"/>
                </a:ext>
              </a:extLst>
            </p:cNvPr>
            <p:cNvSpPr/>
            <p:nvPr/>
          </p:nvSpPr>
          <p:spPr>
            <a:xfrm rot="15002134">
              <a:off x="5114375" y="999631"/>
              <a:ext cx="629106" cy="629106"/>
            </a:xfrm>
            <a:prstGeom prst="ellipse">
              <a:avLst/>
            </a:prstGeom>
            <a:solidFill>
              <a:srgbClr val="2D9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6;p32">
              <a:extLst>
                <a:ext uri="{FF2B5EF4-FFF2-40B4-BE49-F238E27FC236}">
                  <a16:creationId xmlns:a16="http://schemas.microsoft.com/office/drawing/2014/main" id="{87AF28B5-C641-8AD8-0A12-E39664E78ABF}"/>
                </a:ext>
              </a:extLst>
            </p:cNvPr>
            <p:cNvSpPr/>
            <p:nvPr/>
          </p:nvSpPr>
          <p:spPr>
            <a:xfrm rot="-6596588">
              <a:off x="3726388" y="3205595"/>
              <a:ext cx="771357" cy="771357"/>
            </a:xfrm>
            <a:prstGeom prst="ellipse">
              <a:avLst/>
            </a:prstGeom>
            <a:solidFill>
              <a:srgbClr val="78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7;p32">
              <a:extLst>
                <a:ext uri="{FF2B5EF4-FFF2-40B4-BE49-F238E27FC236}">
                  <a16:creationId xmlns:a16="http://schemas.microsoft.com/office/drawing/2014/main" id="{BE9202CC-C13F-44D8-5F72-C1F1D3D56647}"/>
                </a:ext>
              </a:extLst>
            </p:cNvPr>
            <p:cNvSpPr/>
            <p:nvPr/>
          </p:nvSpPr>
          <p:spPr>
            <a:xfrm rot="15000614">
              <a:off x="4367532" y="950331"/>
              <a:ext cx="440541" cy="440541"/>
            </a:xfrm>
            <a:prstGeom prst="ellipse">
              <a:avLst/>
            </a:prstGeom>
            <a:solidFill>
              <a:srgbClr val="78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8;p32">
              <a:extLst>
                <a:ext uri="{FF2B5EF4-FFF2-40B4-BE49-F238E27FC236}">
                  <a16:creationId xmlns:a16="http://schemas.microsoft.com/office/drawing/2014/main" id="{6EFF1F2F-EFAB-3052-E281-FD98C36DF666}"/>
                </a:ext>
              </a:extLst>
            </p:cNvPr>
            <p:cNvSpPr/>
            <p:nvPr/>
          </p:nvSpPr>
          <p:spPr>
            <a:xfrm rot="15001161">
              <a:off x="2989242" y="2437296"/>
              <a:ext cx="1199287" cy="1199287"/>
            </a:xfrm>
            <a:prstGeom prst="ellipse">
              <a:avLst/>
            </a:prstGeom>
            <a:solidFill>
              <a:srgbClr val="78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9;p32">
              <a:extLst>
                <a:ext uri="{FF2B5EF4-FFF2-40B4-BE49-F238E27FC236}">
                  <a16:creationId xmlns:a16="http://schemas.microsoft.com/office/drawing/2014/main" id="{CEBFA04A-81A8-C6F5-AA2D-EAAAB1CBB7A9}"/>
                </a:ext>
              </a:extLst>
            </p:cNvPr>
            <p:cNvSpPr/>
            <p:nvPr/>
          </p:nvSpPr>
          <p:spPr>
            <a:xfrm rot="15001380">
              <a:off x="4534505" y="1255244"/>
              <a:ext cx="1251265" cy="1208515"/>
            </a:xfrm>
            <a:prstGeom prst="ellipse">
              <a:avLst/>
            </a:prstGeom>
            <a:solidFill>
              <a:srgbClr val="78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71;p32">
              <a:extLst>
                <a:ext uri="{FF2B5EF4-FFF2-40B4-BE49-F238E27FC236}">
                  <a16:creationId xmlns:a16="http://schemas.microsoft.com/office/drawing/2014/main" id="{32AABC6E-4DEC-C7A4-C228-13DC3E6320F8}"/>
                </a:ext>
              </a:extLst>
            </p:cNvPr>
            <p:cNvSpPr/>
            <p:nvPr/>
          </p:nvSpPr>
          <p:spPr>
            <a:xfrm rot="15002299">
              <a:off x="4656156" y="334878"/>
              <a:ext cx="274172" cy="274172"/>
            </a:xfrm>
            <a:prstGeom prst="ellipse">
              <a:avLst/>
            </a:prstGeom>
            <a:solidFill>
              <a:srgbClr val="789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72;p32">
            <a:extLst>
              <a:ext uri="{FF2B5EF4-FFF2-40B4-BE49-F238E27FC236}">
                <a16:creationId xmlns:a16="http://schemas.microsoft.com/office/drawing/2014/main" id="{3A9ACF6D-BC2F-C07A-82C3-08A4523FD8B6}"/>
              </a:ext>
            </a:extLst>
          </p:cNvPr>
          <p:cNvGrpSpPr/>
          <p:nvPr/>
        </p:nvGrpSpPr>
        <p:grpSpPr>
          <a:xfrm>
            <a:off x="7356399" y="3250293"/>
            <a:ext cx="1659327" cy="1677397"/>
            <a:chOff x="4447194" y="1815766"/>
            <a:chExt cx="2440200" cy="2440200"/>
          </a:xfrm>
        </p:grpSpPr>
        <p:sp>
          <p:nvSpPr>
            <p:cNvPr id="13" name="Google Shape;173;p32">
              <a:extLst>
                <a:ext uri="{FF2B5EF4-FFF2-40B4-BE49-F238E27FC236}">
                  <a16:creationId xmlns:a16="http://schemas.microsoft.com/office/drawing/2014/main" id="{7A0A55CE-1EDF-702E-52E3-4E2E1D927ADE}"/>
                </a:ext>
              </a:extLst>
            </p:cNvPr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2D9FA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;p32">
              <a:extLst>
                <a:ext uri="{FF2B5EF4-FFF2-40B4-BE49-F238E27FC236}">
                  <a16:creationId xmlns:a16="http://schemas.microsoft.com/office/drawing/2014/main" id="{B9E1D0F4-52CB-F2F1-C867-B05E87041A34}"/>
                </a:ext>
              </a:extLst>
            </p:cNvPr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2D9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Integración de los datos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" name="Google Shape;179;p32">
            <a:extLst>
              <a:ext uri="{FF2B5EF4-FFF2-40B4-BE49-F238E27FC236}">
                <a16:creationId xmlns:a16="http://schemas.microsoft.com/office/drawing/2014/main" id="{D278555F-FACB-5923-A18C-8B932B48138B}"/>
              </a:ext>
            </a:extLst>
          </p:cNvPr>
          <p:cNvSpPr txBox="1"/>
          <p:nvPr/>
        </p:nvSpPr>
        <p:spPr>
          <a:xfrm>
            <a:off x="6401551" y="3753896"/>
            <a:ext cx="9678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 de Calidad Datos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80;p32">
            <a:extLst>
              <a:ext uri="{FF2B5EF4-FFF2-40B4-BE49-F238E27FC236}">
                <a16:creationId xmlns:a16="http://schemas.microsoft.com/office/drawing/2014/main" id="{17BEA2A3-56FD-9834-3299-97C07398E062}"/>
              </a:ext>
            </a:extLst>
          </p:cNvPr>
          <p:cNvSpPr txBox="1"/>
          <p:nvPr/>
        </p:nvSpPr>
        <p:spPr>
          <a:xfrm>
            <a:off x="6918564" y="4328264"/>
            <a:ext cx="9678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BD Curadas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78;p32">
            <a:extLst>
              <a:ext uri="{FF2B5EF4-FFF2-40B4-BE49-F238E27FC236}">
                <a16:creationId xmlns:a16="http://schemas.microsoft.com/office/drawing/2014/main" id="{C03B4EFD-A1FD-0934-1DD4-66F5209FD401}"/>
              </a:ext>
            </a:extLst>
          </p:cNvPr>
          <p:cNvSpPr txBox="1"/>
          <p:nvPr/>
        </p:nvSpPr>
        <p:spPr>
          <a:xfrm>
            <a:off x="8047000" y="2542234"/>
            <a:ext cx="9678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Seguimiento constante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Plataformas de Divulgación de Datos Genómicos</a:t>
            </a:r>
          </a:p>
          <a:p>
            <a:endParaRPr lang="es-MX" b="1" dirty="0"/>
          </a:p>
          <a:p>
            <a:r>
              <a:rPr lang="es-MX" dirty="0"/>
              <a:t>Definición: Son bases de datos en línea que almacenan y permiten el acceso a información genómica para investigadores.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b="1" dirty="0"/>
              <a:t>Bases de datos públicas</a:t>
            </a:r>
          </a:p>
          <a:p>
            <a:endParaRPr lang="es-MX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Gratis para depositar y descargar datos y metadatos no humanos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es necesario verificar a los usuarios para descargar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hay política para restringir los derechos de acceso de los usuarios.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Metadatos proporcionados deben seguir las leyes de protección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b="1" dirty="0"/>
              <a:t>Plataformas comerciales</a:t>
            </a:r>
          </a:p>
          <a:p>
            <a:endParaRPr lang="es-MX" b="1" dirty="0"/>
          </a:p>
          <a:p>
            <a:r>
              <a:rPr lang="es-MX" dirty="0"/>
              <a:t>Ejemplo: </a:t>
            </a:r>
            <a:r>
              <a:rPr lang="es-MX" dirty="0" err="1"/>
              <a:t>Illumina</a:t>
            </a:r>
            <a:r>
              <a:rPr lang="es-MX" dirty="0"/>
              <a:t>, </a:t>
            </a:r>
            <a:r>
              <a:rPr lang="es-MX" dirty="0" err="1"/>
              <a:t>Bionumerics</a:t>
            </a:r>
            <a:r>
              <a:rPr lang="es-MX" dirty="0"/>
              <a:t>, 23andMe.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2A81EF-45F9-4F84-A9CC-F5898799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32" y="3693365"/>
            <a:ext cx="1623873" cy="1304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635976-21D4-AB3F-6C83-65CF0D0B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96" r="8138"/>
          <a:stretch/>
        </p:blipFill>
        <p:spPr>
          <a:xfrm>
            <a:off x="6009403" y="3862813"/>
            <a:ext cx="1095022" cy="10860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B28E43-5DEA-A298-AF4E-24C95850C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802" y="4007076"/>
            <a:ext cx="1445091" cy="7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NCBI (</a:t>
            </a:r>
            <a:r>
              <a:rPr lang="es-MX" b="1" dirty="0" err="1"/>
              <a:t>National</a:t>
            </a:r>
            <a:r>
              <a:rPr lang="es-MX" b="1" dirty="0"/>
              <a:t> Center </a:t>
            </a:r>
            <a:r>
              <a:rPr lang="es-MX" b="1" dirty="0" err="1"/>
              <a:t>for</a:t>
            </a:r>
            <a:r>
              <a:rPr lang="es-MX" b="1" dirty="0"/>
              <a:t> </a:t>
            </a:r>
            <a:r>
              <a:rPr lang="es-MX" b="1" dirty="0" err="1"/>
              <a:t>Biotechnology</a:t>
            </a:r>
            <a:r>
              <a:rPr lang="es-MX" b="1" dirty="0"/>
              <a:t> </a:t>
            </a:r>
            <a:r>
              <a:rPr lang="es-MX" b="1" dirty="0" err="1"/>
              <a:t>Information</a:t>
            </a:r>
            <a:r>
              <a:rPr lang="es-MX" b="1" dirty="0"/>
              <a:t>): </a:t>
            </a:r>
          </a:p>
          <a:p>
            <a:endParaRPr lang="es-MX" b="1" dirty="0"/>
          </a:p>
          <a:p>
            <a:r>
              <a:rPr lang="es-MX" dirty="0"/>
              <a:t>Ofrece acceso a una vasta colección de bases de datos genómicas.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504B56-E58D-C09F-46D2-D8659B704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7" y="1470017"/>
            <a:ext cx="6860434" cy="29749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19F4F1-5A96-8AC1-5AAF-F533E0551B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329" b="8841"/>
          <a:stretch/>
        </p:blipFill>
        <p:spPr>
          <a:xfrm>
            <a:off x="6150691" y="562712"/>
            <a:ext cx="1500780" cy="41249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A385D0-ECE7-8499-C883-84677399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840" y="415955"/>
            <a:ext cx="1505160" cy="431542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19F73B9-E8A6-5388-9516-8C7C6B4C8F0E}"/>
              </a:ext>
            </a:extLst>
          </p:cNvPr>
          <p:cNvSpPr txBox="1"/>
          <p:nvPr/>
        </p:nvSpPr>
        <p:spPr>
          <a:xfrm>
            <a:off x="6730035" y="4859481"/>
            <a:ext cx="241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https://www.ncbi.nlm.nih.gov/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020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NCBI Virus (</a:t>
            </a:r>
            <a:r>
              <a:rPr lang="es-MX" b="1" dirty="0" err="1"/>
              <a:t>National</a:t>
            </a:r>
            <a:r>
              <a:rPr lang="es-MX" b="1" dirty="0"/>
              <a:t> Center </a:t>
            </a:r>
            <a:r>
              <a:rPr lang="es-MX" b="1" dirty="0" err="1"/>
              <a:t>for</a:t>
            </a:r>
            <a:r>
              <a:rPr lang="es-MX" b="1" dirty="0"/>
              <a:t> </a:t>
            </a:r>
            <a:r>
              <a:rPr lang="es-MX" b="1" dirty="0" err="1"/>
              <a:t>Biotechnology</a:t>
            </a:r>
            <a:r>
              <a:rPr lang="es-MX" b="1" dirty="0"/>
              <a:t> </a:t>
            </a:r>
            <a:r>
              <a:rPr lang="es-MX" b="1" dirty="0" err="1"/>
              <a:t>Information</a:t>
            </a:r>
            <a:r>
              <a:rPr lang="es-MX" b="1" dirty="0"/>
              <a:t>): </a:t>
            </a:r>
          </a:p>
          <a:p>
            <a:endParaRPr lang="es-MX" b="1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3C9C72-C4ED-7DBD-28A9-DDC1C1990145}"/>
              </a:ext>
            </a:extLst>
          </p:cNvPr>
          <p:cNvSpPr txBox="1"/>
          <p:nvPr/>
        </p:nvSpPr>
        <p:spPr>
          <a:xfrm>
            <a:off x="5746044" y="4859481"/>
            <a:ext cx="3399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https://www.ncbi.nlm.nih.gov/labs/virus/vssi/#/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806F64-62D3-E782-9846-6DBEDBB9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" y="613970"/>
            <a:ext cx="7102850" cy="31341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660857-BFCD-E66A-F251-A53258DC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76" y="3841408"/>
            <a:ext cx="8207022" cy="9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9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INSDC (International </a:t>
            </a:r>
            <a:r>
              <a:rPr lang="es-MX" b="1" dirty="0" err="1"/>
              <a:t>Nucleotide</a:t>
            </a:r>
            <a:r>
              <a:rPr lang="es-MX" b="1" dirty="0"/>
              <a:t> </a:t>
            </a:r>
            <a:r>
              <a:rPr lang="es-MX" b="1" dirty="0" err="1"/>
              <a:t>Sequence</a:t>
            </a:r>
            <a:r>
              <a:rPr lang="es-MX" b="1" dirty="0"/>
              <a:t> </a:t>
            </a:r>
            <a:r>
              <a:rPr lang="es-MX" b="1" dirty="0" err="1"/>
              <a:t>Database</a:t>
            </a:r>
            <a:r>
              <a:rPr lang="es-MX" b="1" dirty="0"/>
              <a:t> </a:t>
            </a:r>
            <a:r>
              <a:rPr lang="es-MX" b="1" dirty="0" err="1"/>
              <a:t>Collaboration</a:t>
            </a:r>
            <a:r>
              <a:rPr lang="es-MX" b="1" dirty="0"/>
              <a:t>):</a:t>
            </a:r>
          </a:p>
          <a:p>
            <a:endParaRPr lang="es-MX" b="1" dirty="0"/>
          </a:p>
          <a:p>
            <a:r>
              <a:rPr lang="es-CO" dirty="0"/>
              <a:t>Datos de lecturas crudas, ensamblajes, anotación funcional.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3C9C72-C4ED-7DBD-28A9-DDC1C1990145}"/>
              </a:ext>
            </a:extLst>
          </p:cNvPr>
          <p:cNvSpPr txBox="1"/>
          <p:nvPr/>
        </p:nvSpPr>
        <p:spPr>
          <a:xfrm>
            <a:off x="5746044" y="4859481"/>
            <a:ext cx="3399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https://www.ebi.ac.uk/ena/browser/home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4756CF-D5DF-BD38-2CCA-4B11FAC3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" y="1352212"/>
            <a:ext cx="7998918" cy="33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INSDC (International </a:t>
            </a:r>
            <a:r>
              <a:rPr lang="es-MX" b="1" dirty="0" err="1"/>
              <a:t>Nucleotide</a:t>
            </a:r>
            <a:r>
              <a:rPr lang="es-MX" b="1" dirty="0"/>
              <a:t> </a:t>
            </a:r>
            <a:r>
              <a:rPr lang="es-MX" b="1" dirty="0" err="1"/>
              <a:t>Sequence</a:t>
            </a:r>
            <a:r>
              <a:rPr lang="es-MX" b="1" dirty="0"/>
              <a:t> </a:t>
            </a:r>
            <a:r>
              <a:rPr lang="es-MX" b="1" dirty="0" err="1"/>
              <a:t>Database</a:t>
            </a:r>
            <a:r>
              <a:rPr lang="es-MX" b="1" dirty="0"/>
              <a:t> </a:t>
            </a:r>
            <a:r>
              <a:rPr lang="es-MX" b="1" dirty="0" err="1"/>
              <a:t>Collaboration</a:t>
            </a:r>
            <a:r>
              <a:rPr lang="es-MX" b="1" dirty="0"/>
              <a:t>):</a:t>
            </a:r>
          </a:p>
          <a:p>
            <a:endParaRPr lang="es-MX" b="1" dirty="0"/>
          </a:p>
          <a:p>
            <a:pPr algn="just"/>
            <a:r>
              <a:rPr lang="es-MX" dirty="0"/>
              <a:t>La Colaboración Internacional de Bases de Datos de Secuencias de Nucleótidos (INSDC) archiva datos de secuencias de nucleótidos, desde secuencias sin procesar hasta secuencias ensambladas y anotadas, de todo el mundo.</a:t>
            </a:r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3C9C72-C4ED-7DBD-28A9-DDC1C1990145}"/>
              </a:ext>
            </a:extLst>
          </p:cNvPr>
          <p:cNvSpPr txBox="1"/>
          <p:nvPr/>
        </p:nvSpPr>
        <p:spPr>
          <a:xfrm>
            <a:off x="5746044" y="4859481"/>
            <a:ext cx="3399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https://www.insdc.org/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415C77-ECAE-0E4D-C7E8-FA64179E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3" y="1452551"/>
            <a:ext cx="7401068" cy="23598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8C1C0E0-735D-DA0C-8906-C04098DE3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991" y="3996529"/>
            <a:ext cx="6376017" cy="7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3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47aeff703_0_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s-CO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5991A8-9C41-75E4-1CF4-4424975BF8AC}"/>
              </a:ext>
            </a:extLst>
          </p:cNvPr>
          <p:cNvSpPr txBox="1"/>
          <p:nvPr/>
        </p:nvSpPr>
        <p:spPr>
          <a:xfrm>
            <a:off x="567392" y="283000"/>
            <a:ext cx="78344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PubMLST (</a:t>
            </a:r>
            <a:r>
              <a:rPr lang="en-US" b="1" dirty="0"/>
              <a:t>Public databases for molecular typing and microbial genome diversity</a:t>
            </a:r>
            <a:r>
              <a:rPr lang="es-MX" b="1" dirty="0"/>
              <a:t>): </a:t>
            </a:r>
          </a:p>
          <a:p>
            <a:endParaRPr lang="es-MX" b="1" dirty="0"/>
          </a:p>
          <a:p>
            <a:r>
              <a:rPr lang="es-MX" dirty="0"/>
              <a:t>Acceso abierto, integra datos de secuencias curadas de poblaciones con información de procedencia y fenotipo de más de 130 especies y géneros microbianos diferentes.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39B525-15D6-695A-0527-A708118B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5" y="1396984"/>
            <a:ext cx="8489244" cy="33545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7984C3-E520-B91A-FE05-930E21425F38}"/>
              </a:ext>
            </a:extLst>
          </p:cNvPr>
          <p:cNvSpPr txBox="1"/>
          <p:nvPr/>
        </p:nvSpPr>
        <p:spPr>
          <a:xfrm>
            <a:off x="7337778" y="4859481"/>
            <a:ext cx="1808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200" b="0" i="0" u="sng" dirty="0">
                <a:solidFill>
                  <a:schemeClr val="tx1"/>
                </a:solidFill>
                <a:effectLst/>
                <a:latin typeface="inherit"/>
              </a:rPr>
              <a:t>https://pubmlst.org/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651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786</Words>
  <Application>Microsoft Office PowerPoint</Application>
  <PresentationFormat>Personalizado</PresentationFormat>
  <Paragraphs>203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Roboto Mono</vt:lpstr>
      <vt:lpstr>Arial</vt:lpstr>
      <vt:lpstr>Calibri</vt:lpstr>
      <vt:lpstr>Helvetica Neue</vt:lpstr>
      <vt:lpstr>inherit</vt:lpstr>
      <vt:lpstr>Helvetica Neue Light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 Matilde Rodriguez Becerra</dc:creator>
  <cp:lastModifiedBy>Diego Prada</cp:lastModifiedBy>
  <cp:revision>5</cp:revision>
  <dcterms:created xsi:type="dcterms:W3CDTF">2023-05-30T13:49:55Z</dcterms:created>
  <dcterms:modified xsi:type="dcterms:W3CDTF">2024-09-22T05:56:35Z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2023-05-30T00:00:00Z</vt:filetime>
  </property>
  <property fmtid="{D5CDD505-2E9C-101B-9397-08002B2CF9AE}" pid="5" name="Producer">
    <vt:lpwstr>Adobe PDF Library 15.0</vt:lpwstr>
  </property>
  <property fmtid="{D5CDD505-2E9C-101B-9397-08002B2CF9AE}" pid="6" name="ContentTypeId">
    <vt:lpwstr>0x010100F6B9ECF0223A2846BE5B0D1FEF5C8D7B</vt:lpwstr>
  </property>
  <property fmtid="{D5CDD505-2E9C-101B-9397-08002B2CF9AE}" pid="7" name="MediaServiceImageTags">
    <vt:lpwstr/>
  </property>
</Properties>
</file>